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4" r:id="rId6"/>
    <p:sldId id="260" r:id="rId7"/>
    <p:sldId id="261" r:id="rId8"/>
    <p:sldId id="262" r:id="rId9"/>
    <p:sldId id="263"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4660"/>
  </p:normalViewPr>
  <p:slideViewPr>
    <p:cSldViewPr snapToGrid="0">
      <p:cViewPr varScale="1">
        <p:scale>
          <a:sx n="83" d="100"/>
          <a:sy n="83" d="100"/>
        </p:scale>
        <p:origin x="39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544CC9-90D0-45CA-8046-C20654B851BD}" type="datetimeFigureOut">
              <a:rPr lang="en-IN" smtClean="0"/>
              <a:t>06-08-2024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D85862-D14B-44AD-8212-4CBF98898E0D}" type="slidenum">
              <a:rPr lang="en-IN" smtClean="0"/>
              <a:t>‹#›</a:t>
            </a:fld>
            <a:endParaRPr lang="en-IN"/>
          </a:p>
        </p:txBody>
      </p:sp>
    </p:spTree>
    <p:extLst>
      <p:ext uri="{BB962C8B-B14F-4D97-AF65-F5344CB8AC3E}">
        <p14:creationId xmlns:p14="http://schemas.microsoft.com/office/powerpoint/2010/main" val="14816534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AFD85862-D14B-44AD-8212-4CBF98898E0D}" type="slidenum">
              <a:rPr lang="en-IN" smtClean="0"/>
              <a:t>1</a:t>
            </a:fld>
            <a:endParaRPr lang="en-IN"/>
          </a:p>
        </p:txBody>
      </p:sp>
    </p:spTree>
    <p:extLst>
      <p:ext uri="{BB962C8B-B14F-4D97-AF65-F5344CB8AC3E}">
        <p14:creationId xmlns:p14="http://schemas.microsoft.com/office/powerpoint/2010/main" val="3327731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DC06-74BE-F896-677C-2F927E56A6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D474195-BA37-8FE3-9914-F18A838E41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B921ACE-AAEF-05EF-1007-C04F951883F9}"/>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5" name="Footer Placeholder 4">
            <a:extLst>
              <a:ext uri="{FF2B5EF4-FFF2-40B4-BE49-F238E27FC236}">
                <a16:creationId xmlns:a16="http://schemas.microsoft.com/office/drawing/2014/main" id="{156C66B8-B5AD-5488-B67B-AB2556CBFF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A0A4A57-1CD7-B731-1FAE-2DA4EC273E78}"/>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469452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7E7DA-E871-9F16-9600-E28F54C03BC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5191466-45D8-FD53-5618-FD69782B0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E23486F-4211-03D5-8465-2E8FB83B0331}"/>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5" name="Footer Placeholder 4">
            <a:extLst>
              <a:ext uri="{FF2B5EF4-FFF2-40B4-BE49-F238E27FC236}">
                <a16:creationId xmlns:a16="http://schemas.microsoft.com/office/drawing/2014/main" id="{2EDF904B-E5DB-F9EF-5593-CE1940DC27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10EE2F-DFEC-676A-FE6B-3A2F745764C8}"/>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3807585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8AE982-51AB-A97B-8CA8-8075FEA4C83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E994D4-8FBC-015E-93E5-6D717BA82A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DB23D00-1847-374E-5A3F-15B730CF3F32}"/>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5" name="Footer Placeholder 4">
            <a:extLst>
              <a:ext uri="{FF2B5EF4-FFF2-40B4-BE49-F238E27FC236}">
                <a16:creationId xmlns:a16="http://schemas.microsoft.com/office/drawing/2014/main" id="{B9566B20-B927-F983-6C20-025DC31599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6D4CB62-E6D9-2482-77EF-EB2BDB5F1367}"/>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2309463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9257C-71B4-B640-DE9E-34873302DC8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3781DF3-D4F8-CB67-4A5E-543B7ED753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EB5FB6D-27ED-D828-8BDF-5284D3A75395}"/>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5" name="Footer Placeholder 4">
            <a:extLst>
              <a:ext uri="{FF2B5EF4-FFF2-40B4-BE49-F238E27FC236}">
                <a16:creationId xmlns:a16="http://schemas.microsoft.com/office/drawing/2014/main" id="{81E01BBB-F384-16DD-0EC7-CBFC9E634A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AB601D-601B-5C67-C05F-D3F7BD87B592}"/>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1559072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C15E1-CE8E-E1CC-C6B7-5CDCF4BC92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EF78E6D-8370-39F3-CE26-47C9E8E01E9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0326C5-230F-557A-03AF-5B12130B1779}"/>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5" name="Footer Placeholder 4">
            <a:extLst>
              <a:ext uri="{FF2B5EF4-FFF2-40B4-BE49-F238E27FC236}">
                <a16:creationId xmlns:a16="http://schemas.microsoft.com/office/drawing/2014/main" id="{644EA9F4-8B74-7BA6-7A7D-2E03347EF9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269771-38CE-4F06-BE22-274EED20BE9E}"/>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316215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07C02-F4E1-D043-1E97-50E95D8787C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C9ADE2C-D74E-D957-A625-C347C6CCF8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40FFA09-47C9-BE10-412A-C9672B544D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21046AC-7689-9303-310D-4D5C47A1E89F}"/>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6" name="Footer Placeholder 5">
            <a:extLst>
              <a:ext uri="{FF2B5EF4-FFF2-40B4-BE49-F238E27FC236}">
                <a16:creationId xmlns:a16="http://schemas.microsoft.com/office/drawing/2014/main" id="{D83C6D36-EA3E-45F4-B3DF-23AAD9502B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7BD571F-EA40-C852-AC67-41138A7B8EAC}"/>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1844860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69758-E1D7-E3A9-CD93-75796006746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D64A0FA-E924-96EC-A0F0-0A995567D0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32130D-5866-B063-BA61-03B2B6589E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947FE10-DB24-1FCD-122F-D78A9D4577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C3BA06-3038-EE93-9421-5DD0A0BDC8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3DE7DB3-4B8F-7D59-37C1-D3A902372524}"/>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8" name="Footer Placeholder 7">
            <a:extLst>
              <a:ext uri="{FF2B5EF4-FFF2-40B4-BE49-F238E27FC236}">
                <a16:creationId xmlns:a16="http://schemas.microsoft.com/office/drawing/2014/main" id="{7A8FFB38-34E5-CC36-3107-34218EEE4E0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FDAB99C-9D65-4712-4AD0-90A834E8DEFC}"/>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1049352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B4224-8F4D-53A9-8B5C-9A651606C78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DEFA554-8C36-030E-7165-BF2C1A1C2BDA}"/>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4" name="Footer Placeholder 3">
            <a:extLst>
              <a:ext uri="{FF2B5EF4-FFF2-40B4-BE49-F238E27FC236}">
                <a16:creationId xmlns:a16="http://schemas.microsoft.com/office/drawing/2014/main" id="{13BB31DB-64A6-3757-9F04-4056DAC24D8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A9B2BA9-F4EE-27A4-5648-0EAC599E6068}"/>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4041287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428C0B-697F-B463-D03A-E457DB44C559}"/>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3" name="Footer Placeholder 2">
            <a:extLst>
              <a:ext uri="{FF2B5EF4-FFF2-40B4-BE49-F238E27FC236}">
                <a16:creationId xmlns:a16="http://schemas.microsoft.com/office/drawing/2014/main" id="{8B1456C6-BC22-32EC-F6B7-C892FC0D03B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724A68F-D4F1-05A4-263C-D17AB395B003}"/>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3229552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7365-DF3F-C1B8-86F1-2FB4EF6162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9AEA83B-F284-5405-52A6-A4C2BFA00C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BEC9654-2E58-2BFA-F531-7E5A78335F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A9E34-1C47-3C14-76FB-E073606ADC3E}"/>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6" name="Footer Placeholder 5">
            <a:extLst>
              <a:ext uri="{FF2B5EF4-FFF2-40B4-BE49-F238E27FC236}">
                <a16:creationId xmlns:a16="http://schemas.microsoft.com/office/drawing/2014/main" id="{630553D1-F15E-C4F6-1689-A880268071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C29574-9013-C6E1-D47D-0E994C847743}"/>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582825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32982-F526-CDD5-6A86-C96ABB2EE0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95A8595-C4FC-2FB9-2B5F-8227E46F25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9A7185-97B5-1364-D7E8-A31A24D5D1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A17094-A7C7-7D25-F094-49E2B415D8D3}"/>
              </a:ext>
            </a:extLst>
          </p:cNvPr>
          <p:cNvSpPr>
            <a:spLocks noGrp="1"/>
          </p:cNvSpPr>
          <p:nvPr>
            <p:ph type="dt" sz="half" idx="10"/>
          </p:nvPr>
        </p:nvSpPr>
        <p:spPr/>
        <p:txBody>
          <a:bodyPr/>
          <a:lstStyle/>
          <a:p>
            <a:fld id="{7C80B40E-4623-41F8-BD31-04C9988591F2}" type="datetimeFigureOut">
              <a:rPr lang="en-IN" smtClean="0"/>
              <a:t>06-08-2024</a:t>
            </a:fld>
            <a:endParaRPr lang="en-IN"/>
          </a:p>
        </p:txBody>
      </p:sp>
      <p:sp>
        <p:nvSpPr>
          <p:cNvPr id="6" name="Footer Placeholder 5">
            <a:extLst>
              <a:ext uri="{FF2B5EF4-FFF2-40B4-BE49-F238E27FC236}">
                <a16:creationId xmlns:a16="http://schemas.microsoft.com/office/drawing/2014/main" id="{988BF543-DD57-D9F6-AF08-7CA8B4C49A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C323D0-6D23-7064-6CAF-D3E935DDF9BD}"/>
              </a:ext>
            </a:extLst>
          </p:cNvPr>
          <p:cNvSpPr>
            <a:spLocks noGrp="1"/>
          </p:cNvSpPr>
          <p:nvPr>
            <p:ph type="sldNum" sz="quarter" idx="12"/>
          </p:nvPr>
        </p:nvSpPr>
        <p:spPr/>
        <p:txBody>
          <a:bodyPr/>
          <a:lstStyle/>
          <a:p>
            <a:fld id="{9C0FDDCC-F19B-41B8-9718-EAF3698BAFEF}" type="slidenum">
              <a:rPr lang="en-IN" smtClean="0"/>
              <a:t>‹#›</a:t>
            </a:fld>
            <a:endParaRPr lang="en-IN"/>
          </a:p>
        </p:txBody>
      </p:sp>
    </p:spTree>
    <p:extLst>
      <p:ext uri="{BB962C8B-B14F-4D97-AF65-F5344CB8AC3E}">
        <p14:creationId xmlns:p14="http://schemas.microsoft.com/office/powerpoint/2010/main" val="1880385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3F73A2-7AFC-DDE6-BA9D-75FEE8034C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8766528A-9336-F37E-0552-37AF1341ED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58BB2C5C-AAF1-B552-78F0-CF63FC4C47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C80B40E-4623-41F8-BD31-04C9988591F2}" type="datetimeFigureOut">
              <a:rPr lang="en-IN" smtClean="0"/>
              <a:t>06-08-2024</a:t>
            </a:fld>
            <a:endParaRPr lang="en-IN" dirty="0"/>
          </a:p>
        </p:txBody>
      </p:sp>
      <p:sp>
        <p:nvSpPr>
          <p:cNvPr id="5" name="Footer Placeholder 4">
            <a:extLst>
              <a:ext uri="{FF2B5EF4-FFF2-40B4-BE49-F238E27FC236}">
                <a16:creationId xmlns:a16="http://schemas.microsoft.com/office/drawing/2014/main" id="{585A3C62-D87E-0C98-6645-456DA70424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3AA37E52-4412-A5B9-6ECA-CE495973FD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C0FDDCC-F19B-41B8-9718-EAF3698BAFEF}" type="slidenum">
              <a:rPr lang="en-IN" smtClean="0"/>
              <a:t>‹#›</a:t>
            </a:fld>
            <a:endParaRPr lang="en-IN"/>
          </a:p>
        </p:txBody>
      </p:sp>
    </p:spTree>
    <p:extLst>
      <p:ext uri="{BB962C8B-B14F-4D97-AF65-F5344CB8AC3E}">
        <p14:creationId xmlns:p14="http://schemas.microsoft.com/office/powerpoint/2010/main" val="36570207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FFFF0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pythontutor.com/visualize.html#mode=edi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14038-1AAB-8C4F-44BD-3885ADEADDD6}"/>
              </a:ext>
            </a:extLst>
          </p:cNvPr>
          <p:cNvSpPr>
            <a:spLocks noGrp="1"/>
          </p:cNvSpPr>
          <p:nvPr>
            <p:ph type="ctrTitle"/>
          </p:nvPr>
        </p:nvSpPr>
        <p:spPr/>
        <p:txBody>
          <a:bodyPr>
            <a:normAutofit fontScale="90000"/>
          </a:bodyPr>
          <a:lstStyle/>
          <a:p>
            <a:r>
              <a:rPr lang="en-IN" dirty="0"/>
              <a:t>23CSE101</a:t>
            </a:r>
            <a:br>
              <a:rPr lang="en-IN" dirty="0"/>
            </a:br>
            <a:r>
              <a:rPr lang="en-IN" dirty="0"/>
              <a:t>Computational Problem Solving</a:t>
            </a:r>
          </a:p>
        </p:txBody>
      </p:sp>
      <p:sp>
        <p:nvSpPr>
          <p:cNvPr id="3" name="Subtitle 2">
            <a:extLst>
              <a:ext uri="{FF2B5EF4-FFF2-40B4-BE49-F238E27FC236}">
                <a16:creationId xmlns:a16="http://schemas.microsoft.com/office/drawing/2014/main" id="{DB3CDC8F-95A8-D420-66EE-414FBBE37817}"/>
              </a:ext>
            </a:extLst>
          </p:cNvPr>
          <p:cNvSpPr>
            <a:spLocks noGrp="1"/>
          </p:cNvSpPr>
          <p:nvPr>
            <p:ph type="subTitle" idx="1"/>
          </p:nvPr>
        </p:nvSpPr>
        <p:spPr>
          <a:xfrm>
            <a:off x="1765663" y="4522970"/>
            <a:ext cx="9144000" cy="1655762"/>
          </a:xfrm>
        </p:spPr>
        <p:txBody>
          <a:bodyPr/>
          <a:lstStyle/>
          <a:p>
            <a:pPr algn="r"/>
            <a:r>
              <a:rPr lang="en-IN" dirty="0">
                <a:solidFill>
                  <a:schemeClr val="bg1"/>
                </a:solidFill>
              </a:rPr>
              <a:t>Academic Year: 2024-25 Odd</a:t>
            </a:r>
          </a:p>
          <a:p>
            <a:pPr algn="r"/>
            <a:r>
              <a:rPr lang="en-IN" dirty="0">
                <a:solidFill>
                  <a:schemeClr val="bg1"/>
                </a:solidFill>
              </a:rPr>
              <a:t>Batch: B.Tech CSE 2024-28</a:t>
            </a:r>
          </a:p>
          <a:p>
            <a:pPr algn="r"/>
            <a:r>
              <a:rPr lang="en-IN" dirty="0"/>
              <a:t>Course Administrivia</a:t>
            </a:r>
            <a:endParaRPr lang="en-IN" dirty="0">
              <a:solidFill>
                <a:schemeClr val="bg1"/>
              </a:solidFill>
            </a:endParaRPr>
          </a:p>
        </p:txBody>
      </p:sp>
    </p:spTree>
    <p:extLst>
      <p:ext uri="{BB962C8B-B14F-4D97-AF65-F5344CB8AC3E}">
        <p14:creationId xmlns:p14="http://schemas.microsoft.com/office/powerpoint/2010/main" val="1097834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DA9F5-DAFD-012A-29FD-B9445FF2CFEC}"/>
              </a:ext>
            </a:extLst>
          </p:cNvPr>
          <p:cNvSpPr>
            <a:spLocks noGrp="1"/>
          </p:cNvSpPr>
          <p:nvPr>
            <p:ph type="title"/>
          </p:nvPr>
        </p:nvSpPr>
        <p:spPr/>
        <p:txBody>
          <a:bodyPr/>
          <a:lstStyle/>
          <a:p>
            <a:r>
              <a:rPr lang="en-IN" dirty="0"/>
              <a:t>Tools to be used</a:t>
            </a:r>
          </a:p>
        </p:txBody>
      </p:sp>
      <p:sp>
        <p:nvSpPr>
          <p:cNvPr id="3" name="Content Placeholder 2">
            <a:extLst>
              <a:ext uri="{FF2B5EF4-FFF2-40B4-BE49-F238E27FC236}">
                <a16:creationId xmlns:a16="http://schemas.microsoft.com/office/drawing/2014/main" id="{5B02431C-991C-8A7F-49E4-888E4866AB80}"/>
              </a:ext>
            </a:extLst>
          </p:cNvPr>
          <p:cNvSpPr>
            <a:spLocks noGrp="1"/>
          </p:cNvSpPr>
          <p:nvPr>
            <p:ph idx="1"/>
          </p:nvPr>
        </p:nvSpPr>
        <p:spPr/>
        <p:txBody>
          <a:bodyPr/>
          <a:lstStyle/>
          <a:p>
            <a:r>
              <a:rPr lang="en-IN" dirty="0"/>
              <a:t>For coding</a:t>
            </a:r>
          </a:p>
          <a:p>
            <a:pPr lvl="1"/>
            <a:r>
              <a:rPr lang="en-IN" dirty="0"/>
              <a:t>IDLE</a:t>
            </a:r>
          </a:p>
          <a:p>
            <a:pPr lvl="1"/>
            <a:r>
              <a:rPr lang="en-IN" dirty="0"/>
              <a:t>VSCode</a:t>
            </a:r>
          </a:p>
          <a:p>
            <a:endParaRPr lang="en-IN" dirty="0"/>
          </a:p>
          <a:p>
            <a:r>
              <a:rPr lang="en-IN" dirty="0"/>
              <a:t>For Tracing and Visualization</a:t>
            </a:r>
          </a:p>
          <a:p>
            <a:pPr lvl="1"/>
            <a:r>
              <a:rPr lang="en-IN" dirty="0"/>
              <a:t>Python Tutor - </a:t>
            </a:r>
            <a:r>
              <a:rPr lang="en-IN" dirty="0">
                <a:hlinkClick r:id="rId2"/>
              </a:rPr>
              <a:t>Python Tutor code visualizer: Visualize code in Python, JavaScript, C, C++, and Java</a:t>
            </a:r>
            <a:endParaRPr lang="en-IN" dirty="0"/>
          </a:p>
        </p:txBody>
      </p:sp>
    </p:spTree>
    <p:extLst>
      <p:ext uri="{BB962C8B-B14F-4D97-AF65-F5344CB8AC3E}">
        <p14:creationId xmlns:p14="http://schemas.microsoft.com/office/powerpoint/2010/main" val="3675392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DCFF5E-01FE-05A2-7E89-86A187A9CEBB}"/>
              </a:ext>
            </a:extLst>
          </p:cNvPr>
          <p:cNvSpPr>
            <a:spLocks noGrp="1"/>
          </p:cNvSpPr>
          <p:nvPr>
            <p:ph type="title"/>
          </p:nvPr>
        </p:nvSpPr>
        <p:spPr>
          <a:xfrm>
            <a:off x="797943" y="2766218"/>
            <a:ext cx="10515600" cy="1325563"/>
          </a:xfrm>
        </p:spPr>
        <p:txBody>
          <a:bodyPr/>
          <a:lstStyle/>
          <a:p>
            <a:pPr algn="ctr"/>
            <a:r>
              <a:rPr lang="en-IN" dirty="0"/>
              <a:t>Happy Learning </a:t>
            </a:r>
            <a:r>
              <a:rPr lang="en-IN" dirty="0">
                <a:sym typeface="Wingdings" panose="05000000000000000000" pitchFamily="2" charset="2"/>
              </a:rPr>
              <a:t></a:t>
            </a:r>
            <a:endParaRPr lang="en-IN" dirty="0"/>
          </a:p>
        </p:txBody>
      </p:sp>
    </p:spTree>
    <p:extLst>
      <p:ext uri="{BB962C8B-B14F-4D97-AF65-F5344CB8AC3E}">
        <p14:creationId xmlns:p14="http://schemas.microsoft.com/office/powerpoint/2010/main" val="3339329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FBE04-AC27-7BF9-CB39-150916D42EEF}"/>
              </a:ext>
            </a:extLst>
          </p:cNvPr>
          <p:cNvSpPr>
            <a:spLocks noGrp="1"/>
          </p:cNvSpPr>
          <p:nvPr>
            <p:ph type="title"/>
          </p:nvPr>
        </p:nvSpPr>
        <p:spPr/>
        <p:txBody>
          <a:bodyPr/>
          <a:lstStyle/>
          <a:p>
            <a:r>
              <a:rPr lang="en-IN" dirty="0"/>
              <a:t>Let’s hear a story !!!</a:t>
            </a:r>
          </a:p>
        </p:txBody>
      </p:sp>
      <p:sp>
        <p:nvSpPr>
          <p:cNvPr id="3" name="Content Placeholder 2">
            <a:extLst>
              <a:ext uri="{FF2B5EF4-FFF2-40B4-BE49-F238E27FC236}">
                <a16:creationId xmlns:a16="http://schemas.microsoft.com/office/drawing/2014/main" id="{78F2E962-6426-064B-3955-1B51688B8ACB}"/>
              </a:ext>
            </a:extLst>
          </p:cNvPr>
          <p:cNvSpPr>
            <a:spLocks noGrp="1"/>
          </p:cNvSpPr>
          <p:nvPr>
            <p:ph idx="1"/>
          </p:nvPr>
        </p:nvSpPr>
        <p:spPr>
          <a:xfrm>
            <a:off x="539151" y="1825625"/>
            <a:ext cx="5487838" cy="4351338"/>
          </a:xfrm>
        </p:spPr>
        <p:txBody>
          <a:bodyPr/>
          <a:lstStyle/>
          <a:p>
            <a:pPr marL="0" indent="0">
              <a:buNone/>
            </a:pPr>
            <a:endParaRPr lang="en-IN" sz="1800" b="0" i="0" u="none" strike="noStrike" baseline="0" dirty="0">
              <a:latin typeface="Century Schoolbook" panose="02040604050505020304" pitchFamily="18" charset="0"/>
            </a:endParaRPr>
          </a:p>
          <a:p>
            <a:r>
              <a:rPr lang="en-US" sz="3200" b="0" i="0" u="none" strike="noStrike" baseline="0" dirty="0">
                <a:solidFill>
                  <a:srgbClr val="FFFFFF"/>
                </a:solidFill>
                <a:latin typeface="Century Schoolbook" panose="02040604050505020304" pitchFamily="18" charset="0"/>
              </a:rPr>
              <a:t>Strange complaint @ Pontiac Division of General Motors</a:t>
            </a:r>
          </a:p>
          <a:p>
            <a:r>
              <a:rPr lang="en-US" sz="3200" b="0" i="0" u="none" strike="noStrike" baseline="0" dirty="0">
                <a:solidFill>
                  <a:srgbClr val="FFFFFF"/>
                </a:solidFill>
                <a:latin typeface="Century Schoolbook" panose="02040604050505020304" pitchFamily="18" charset="0"/>
              </a:rPr>
              <a:t>My car won't start after I buy a Vanilla Ice cream</a:t>
            </a:r>
          </a:p>
          <a:p>
            <a:r>
              <a:rPr lang="en-US" sz="3200" b="0" i="0" u="none" strike="noStrike" baseline="0" dirty="0">
                <a:solidFill>
                  <a:srgbClr val="FFFFFF"/>
                </a:solidFill>
                <a:latin typeface="Century Schoolbook" panose="02040604050505020304" pitchFamily="18" charset="0"/>
              </a:rPr>
              <a:t>Correlation does not mean causation</a:t>
            </a:r>
          </a:p>
          <a:p>
            <a:endParaRPr lang="en-IN" dirty="0"/>
          </a:p>
        </p:txBody>
      </p:sp>
      <p:sp>
        <p:nvSpPr>
          <p:cNvPr id="5" name="TextBox 4">
            <a:extLst>
              <a:ext uri="{FF2B5EF4-FFF2-40B4-BE49-F238E27FC236}">
                <a16:creationId xmlns:a16="http://schemas.microsoft.com/office/drawing/2014/main" id="{7CA36CA2-252D-E36F-27C1-0AE40DDEE901}"/>
              </a:ext>
            </a:extLst>
          </p:cNvPr>
          <p:cNvSpPr txBox="1"/>
          <p:nvPr/>
        </p:nvSpPr>
        <p:spPr>
          <a:xfrm>
            <a:off x="-69011" y="6311900"/>
            <a:ext cx="6096000" cy="553998"/>
          </a:xfrm>
          <a:prstGeom prst="rect">
            <a:avLst/>
          </a:prstGeom>
          <a:noFill/>
        </p:spPr>
        <p:txBody>
          <a:bodyPr wrap="square">
            <a:spAutoFit/>
          </a:bodyPr>
          <a:lstStyle/>
          <a:p>
            <a:pPr algn="l"/>
            <a:endParaRPr lang="en-IN" sz="1200" b="0" i="0" u="none" strike="noStrike" baseline="0" dirty="0">
              <a:solidFill>
                <a:srgbClr val="000000"/>
              </a:solidFill>
              <a:latin typeface="Century Schoolbook" panose="02040604050505020304" pitchFamily="18" charset="0"/>
            </a:endParaRPr>
          </a:p>
          <a:p>
            <a:r>
              <a:rPr lang="en-IN" sz="1800" b="0" i="0" u="none" strike="noStrike" baseline="0" dirty="0" err="1">
                <a:solidFill>
                  <a:srgbClr val="FFFFFF"/>
                </a:solidFill>
                <a:latin typeface="Century Schoolbook" panose="02040604050505020304" pitchFamily="18" charset="0"/>
              </a:rPr>
              <a:t>Credits:</a:t>
            </a:r>
            <a:r>
              <a:rPr lang="en-IN" sz="1800" b="0" i="0" u="none" strike="noStrike" baseline="0" dirty="0" err="1">
                <a:solidFill>
                  <a:srgbClr val="FFFFFF"/>
                </a:solidFill>
                <a:latin typeface="Calibri" panose="020F0502020204030204" pitchFamily="34" charset="0"/>
              </a:rPr>
              <a:t>https</a:t>
            </a:r>
            <a:r>
              <a:rPr lang="en-IN" sz="1800" b="0" i="0" u="none" strike="noStrike" baseline="0" dirty="0">
                <a:solidFill>
                  <a:srgbClr val="FFFFFF"/>
                </a:solidFill>
                <a:latin typeface="Calibri" panose="020F0502020204030204" pitchFamily="34" charset="0"/>
              </a:rPr>
              <a:t>://wallhere.com/</a:t>
            </a:r>
            <a:r>
              <a:rPr lang="en-IN" sz="1800" b="0" i="0" u="none" strike="noStrike" baseline="0" dirty="0" err="1">
                <a:solidFill>
                  <a:srgbClr val="FFFFFF"/>
                </a:solidFill>
                <a:latin typeface="Calibri" panose="020F0502020204030204" pitchFamily="34" charset="0"/>
              </a:rPr>
              <a:t>en</a:t>
            </a:r>
            <a:r>
              <a:rPr lang="en-IN" sz="1800" b="0" i="0" u="none" strike="noStrike" baseline="0" dirty="0">
                <a:solidFill>
                  <a:srgbClr val="FFFFFF"/>
                </a:solidFill>
                <a:latin typeface="Calibri" panose="020F0502020204030204" pitchFamily="34" charset="0"/>
              </a:rPr>
              <a:t>/wallpaper/748460</a:t>
            </a:r>
            <a:endParaRPr lang="en-IN" dirty="0"/>
          </a:p>
        </p:txBody>
      </p:sp>
      <p:pic>
        <p:nvPicPr>
          <p:cNvPr id="7" name="Picture 6">
            <a:extLst>
              <a:ext uri="{FF2B5EF4-FFF2-40B4-BE49-F238E27FC236}">
                <a16:creationId xmlns:a16="http://schemas.microsoft.com/office/drawing/2014/main" id="{A8E7716A-45FA-7BF1-DB90-C86DBBF23BBD}"/>
              </a:ext>
            </a:extLst>
          </p:cNvPr>
          <p:cNvPicPr>
            <a:picLocks noChangeAspect="1"/>
          </p:cNvPicPr>
          <p:nvPr/>
        </p:nvPicPr>
        <p:blipFill>
          <a:blip r:embed="rId2"/>
          <a:stretch>
            <a:fillRect/>
          </a:stretch>
        </p:blipFill>
        <p:spPr>
          <a:xfrm>
            <a:off x="6096000" y="2096730"/>
            <a:ext cx="6045620" cy="3400661"/>
          </a:xfrm>
          <a:prstGeom prst="rect">
            <a:avLst/>
          </a:prstGeom>
        </p:spPr>
      </p:pic>
    </p:spTree>
    <p:extLst>
      <p:ext uri="{BB962C8B-B14F-4D97-AF65-F5344CB8AC3E}">
        <p14:creationId xmlns:p14="http://schemas.microsoft.com/office/powerpoint/2010/main" val="1911721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22C56-E971-68CF-53F4-BF4F9606E6CD}"/>
              </a:ext>
            </a:extLst>
          </p:cNvPr>
          <p:cNvSpPr>
            <a:spLocks noGrp="1"/>
          </p:cNvSpPr>
          <p:nvPr>
            <p:ph type="title"/>
          </p:nvPr>
        </p:nvSpPr>
        <p:spPr/>
        <p:txBody>
          <a:bodyPr/>
          <a:lstStyle/>
          <a:p>
            <a:r>
              <a:rPr lang="en-IN" dirty="0"/>
              <a:t>Faculty Details</a:t>
            </a:r>
          </a:p>
        </p:txBody>
      </p:sp>
      <p:graphicFrame>
        <p:nvGraphicFramePr>
          <p:cNvPr id="4" name="Content Placeholder 3">
            <a:extLst>
              <a:ext uri="{FF2B5EF4-FFF2-40B4-BE49-F238E27FC236}">
                <a16:creationId xmlns:a16="http://schemas.microsoft.com/office/drawing/2014/main" id="{29924148-7FE2-1205-A967-27BFD65A5134}"/>
              </a:ext>
            </a:extLst>
          </p:cNvPr>
          <p:cNvGraphicFramePr>
            <a:graphicFrameLocks noGrp="1"/>
          </p:cNvGraphicFramePr>
          <p:nvPr>
            <p:ph idx="1"/>
            <p:extLst>
              <p:ext uri="{D42A27DB-BD31-4B8C-83A1-F6EECF244321}">
                <p14:modId xmlns:p14="http://schemas.microsoft.com/office/powerpoint/2010/main" val="2645221576"/>
              </p:ext>
            </p:extLst>
          </p:nvPr>
        </p:nvGraphicFramePr>
        <p:xfrm>
          <a:off x="838200" y="1479460"/>
          <a:ext cx="10515597" cy="3337560"/>
        </p:xfrm>
        <a:graphic>
          <a:graphicData uri="http://schemas.openxmlformats.org/drawingml/2006/table">
            <a:tbl>
              <a:tblPr firstRow="1" bandRow="1">
                <a:tableStyleId>{073A0DAA-6AF3-43AB-8588-CEC1D06C72B9}</a:tableStyleId>
              </a:tblPr>
              <a:tblGrid>
                <a:gridCol w="828163">
                  <a:extLst>
                    <a:ext uri="{9D8B030D-6E8A-4147-A177-3AD203B41FA5}">
                      <a16:colId xmlns:a16="http://schemas.microsoft.com/office/drawing/2014/main" val="886154085"/>
                    </a:ext>
                  </a:extLst>
                </a:gridCol>
                <a:gridCol w="1076837">
                  <a:extLst>
                    <a:ext uri="{9D8B030D-6E8A-4147-A177-3AD203B41FA5}">
                      <a16:colId xmlns:a16="http://schemas.microsoft.com/office/drawing/2014/main" val="3537887357"/>
                    </a:ext>
                  </a:extLst>
                </a:gridCol>
                <a:gridCol w="3095897">
                  <a:extLst>
                    <a:ext uri="{9D8B030D-6E8A-4147-A177-3AD203B41FA5}">
                      <a16:colId xmlns:a16="http://schemas.microsoft.com/office/drawing/2014/main" val="4028115269"/>
                    </a:ext>
                  </a:extLst>
                </a:gridCol>
                <a:gridCol w="2671354">
                  <a:extLst>
                    <a:ext uri="{9D8B030D-6E8A-4147-A177-3AD203B41FA5}">
                      <a16:colId xmlns:a16="http://schemas.microsoft.com/office/drawing/2014/main" val="677560389"/>
                    </a:ext>
                  </a:extLst>
                </a:gridCol>
                <a:gridCol w="2843346">
                  <a:extLst>
                    <a:ext uri="{9D8B030D-6E8A-4147-A177-3AD203B41FA5}">
                      <a16:colId xmlns:a16="http://schemas.microsoft.com/office/drawing/2014/main" val="914904200"/>
                    </a:ext>
                  </a:extLst>
                </a:gridCol>
              </a:tblGrid>
              <a:tr h="370840">
                <a:tc>
                  <a:txBody>
                    <a:bodyPr/>
                    <a:lstStyle/>
                    <a:p>
                      <a:r>
                        <a:rPr lang="en-IN" dirty="0"/>
                        <a:t>Sl. No</a:t>
                      </a:r>
                    </a:p>
                  </a:txBody>
                  <a:tcPr/>
                </a:tc>
                <a:tc>
                  <a:txBody>
                    <a:bodyPr/>
                    <a:lstStyle/>
                    <a:p>
                      <a:r>
                        <a:rPr lang="en-IN" dirty="0"/>
                        <a:t>Section</a:t>
                      </a:r>
                    </a:p>
                  </a:txBody>
                  <a:tcPr/>
                </a:tc>
                <a:tc>
                  <a:txBody>
                    <a:bodyPr/>
                    <a:lstStyle/>
                    <a:p>
                      <a:r>
                        <a:rPr lang="en-IN" dirty="0"/>
                        <a:t>Faculty</a:t>
                      </a:r>
                    </a:p>
                  </a:txBody>
                  <a:tcPr/>
                </a:tc>
                <a:tc>
                  <a:txBody>
                    <a:bodyPr/>
                    <a:lstStyle/>
                    <a:p>
                      <a:r>
                        <a:rPr lang="en-IN" dirty="0"/>
                        <a:t>Theory  - Venue</a:t>
                      </a:r>
                    </a:p>
                  </a:txBody>
                  <a:tcPr/>
                </a:tc>
                <a:tc>
                  <a:txBody>
                    <a:bodyPr/>
                    <a:lstStyle/>
                    <a:p>
                      <a:r>
                        <a:rPr lang="en-IN" dirty="0"/>
                        <a:t>Lab - Venue</a:t>
                      </a:r>
                    </a:p>
                  </a:txBody>
                  <a:tcPr/>
                </a:tc>
                <a:extLst>
                  <a:ext uri="{0D108BD9-81ED-4DB2-BD59-A6C34878D82A}">
                    <a16:rowId xmlns:a16="http://schemas.microsoft.com/office/drawing/2014/main" val="4092194660"/>
                  </a:ext>
                </a:extLst>
              </a:tr>
              <a:tr h="370840">
                <a:tc>
                  <a:txBody>
                    <a:bodyPr/>
                    <a:lstStyle/>
                    <a:p>
                      <a:r>
                        <a:rPr lang="en-IN" dirty="0"/>
                        <a:t>1</a:t>
                      </a:r>
                    </a:p>
                  </a:txBody>
                  <a:tcPr/>
                </a:tc>
                <a:tc>
                  <a:txBody>
                    <a:bodyPr/>
                    <a:lstStyle/>
                    <a:p>
                      <a:r>
                        <a:rPr lang="en-IN" dirty="0"/>
                        <a:t>CSE A</a:t>
                      </a:r>
                    </a:p>
                  </a:txBody>
                  <a:tcPr/>
                </a:tc>
                <a:tc>
                  <a:txBody>
                    <a:bodyPr/>
                    <a:lstStyle/>
                    <a:p>
                      <a:r>
                        <a:rPr lang="en-IN" dirty="0"/>
                        <a:t>Dr. Dhanya M. Dhanalakshmy</a:t>
                      </a:r>
                    </a:p>
                  </a:txBody>
                  <a:tcPr/>
                </a:tc>
                <a:tc>
                  <a:txBody>
                    <a:bodyPr/>
                    <a:lstStyle/>
                    <a:p>
                      <a:r>
                        <a:rPr lang="en-IN" dirty="0"/>
                        <a:t>AB-III Second Floor C302</a:t>
                      </a:r>
                    </a:p>
                  </a:txBody>
                  <a:tcPr/>
                </a:tc>
                <a:tc>
                  <a:txBody>
                    <a:bodyPr/>
                    <a:lstStyle/>
                    <a:p>
                      <a:r>
                        <a:rPr lang="en-IN" dirty="0"/>
                        <a:t>AB-II Ground Floor Lab-II</a:t>
                      </a:r>
                    </a:p>
                  </a:txBody>
                  <a:tcPr/>
                </a:tc>
                <a:extLst>
                  <a:ext uri="{0D108BD9-81ED-4DB2-BD59-A6C34878D82A}">
                    <a16:rowId xmlns:a16="http://schemas.microsoft.com/office/drawing/2014/main" val="1683262400"/>
                  </a:ext>
                </a:extLst>
              </a:tr>
              <a:tr h="370840">
                <a:tc>
                  <a:txBody>
                    <a:bodyPr/>
                    <a:lstStyle/>
                    <a:p>
                      <a:r>
                        <a:rPr lang="en-IN" dirty="0"/>
                        <a:t>2</a:t>
                      </a:r>
                    </a:p>
                  </a:txBody>
                  <a:tcPr/>
                </a:tc>
                <a:tc>
                  <a:txBody>
                    <a:bodyPr/>
                    <a:lstStyle/>
                    <a:p>
                      <a:r>
                        <a:rPr lang="en-IN" dirty="0"/>
                        <a:t>CSE B</a:t>
                      </a:r>
                    </a:p>
                  </a:txBody>
                  <a:tcPr/>
                </a:tc>
                <a:tc>
                  <a:txBody>
                    <a:bodyPr/>
                    <a:lstStyle/>
                    <a:p>
                      <a:r>
                        <a:rPr lang="en-IN" dirty="0"/>
                        <a:t>Ms. Malathi 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AB-III Second Floor C304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First Floor Lab-III</a:t>
                      </a:r>
                    </a:p>
                  </a:txBody>
                  <a:tcPr/>
                </a:tc>
                <a:extLst>
                  <a:ext uri="{0D108BD9-81ED-4DB2-BD59-A6C34878D82A}">
                    <a16:rowId xmlns:a16="http://schemas.microsoft.com/office/drawing/2014/main" val="325560430"/>
                  </a:ext>
                </a:extLst>
              </a:tr>
              <a:tr h="370840">
                <a:tc>
                  <a:txBody>
                    <a:bodyPr/>
                    <a:lstStyle/>
                    <a:p>
                      <a:r>
                        <a:rPr lang="en-IN" dirty="0"/>
                        <a:t>3</a:t>
                      </a:r>
                    </a:p>
                  </a:txBody>
                  <a:tcPr/>
                </a:tc>
                <a:tc>
                  <a:txBody>
                    <a:bodyPr/>
                    <a:lstStyle/>
                    <a:p>
                      <a:r>
                        <a:rPr lang="en-IN" dirty="0"/>
                        <a:t>CSE C</a:t>
                      </a:r>
                    </a:p>
                  </a:txBody>
                  <a:tcPr/>
                </a:tc>
                <a:tc>
                  <a:txBody>
                    <a:bodyPr/>
                    <a:lstStyle/>
                    <a:p>
                      <a:r>
                        <a:rPr lang="en-IN" dirty="0"/>
                        <a:t>Mr. Dayanand V.</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AB-III Second Floor D301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Lab-II</a:t>
                      </a:r>
                    </a:p>
                  </a:txBody>
                  <a:tcPr/>
                </a:tc>
                <a:extLst>
                  <a:ext uri="{0D108BD9-81ED-4DB2-BD59-A6C34878D82A}">
                    <a16:rowId xmlns:a16="http://schemas.microsoft.com/office/drawing/2014/main" val="2375266531"/>
                  </a:ext>
                </a:extLst>
              </a:tr>
              <a:tr h="370840">
                <a:tc>
                  <a:txBody>
                    <a:bodyPr/>
                    <a:lstStyle/>
                    <a:p>
                      <a:r>
                        <a:rPr lang="en-IN" dirty="0"/>
                        <a:t>4</a:t>
                      </a:r>
                    </a:p>
                  </a:txBody>
                  <a:tcPr/>
                </a:tc>
                <a:tc>
                  <a:txBody>
                    <a:bodyPr/>
                    <a:lstStyle/>
                    <a:p>
                      <a:r>
                        <a:rPr lang="en-IN" dirty="0"/>
                        <a:t>CSE D</a:t>
                      </a:r>
                    </a:p>
                  </a:txBody>
                  <a:tcPr/>
                </a:tc>
                <a:tc>
                  <a:txBody>
                    <a:bodyPr/>
                    <a:lstStyle/>
                    <a:p>
                      <a:r>
                        <a:rPr lang="en-IN" dirty="0"/>
                        <a:t>Dr. </a:t>
                      </a:r>
                      <a:r>
                        <a:rPr lang="en-IN" dirty="0" err="1"/>
                        <a:t>Guruprakash</a:t>
                      </a:r>
                      <a:r>
                        <a:rPr lang="en-IN" dirty="0"/>
                        <a:t> J.</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AB-III Second Floor F301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a:t>
                      </a:r>
                    </a:p>
                  </a:txBody>
                  <a:tcPr/>
                </a:tc>
                <a:extLst>
                  <a:ext uri="{0D108BD9-81ED-4DB2-BD59-A6C34878D82A}">
                    <a16:rowId xmlns:a16="http://schemas.microsoft.com/office/drawing/2014/main" val="1701728604"/>
                  </a:ext>
                </a:extLst>
              </a:tr>
              <a:tr h="370840">
                <a:tc>
                  <a:txBody>
                    <a:bodyPr/>
                    <a:lstStyle/>
                    <a:p>
                      <a:r>
                        <a:rPr lang="en-IN" dirty="0"/>
                        <a:t>5</a:t>
                      </a:r>
                    </a:p>
                  </a:txBody>
                  <a:tcPr/>
                </a:tc>
                <a:tc>
                  <a:txBody>
                    <a:bodyPr/>
                    <a:lstStyle/>
                    <a:p>
                      <a:r>
                        <a:rPr lang="en-IN" dirty="0"/>
                        <a:t>CSE E</a:t>
                      </a:r>
                    </a:p>
                  </a:txBody>
                  <a:tcPr/>
                </a:tc>
                <a:tc>
                  <a:txBody>
                    <a:bodyPr/>
                    <a:lstStyle/>
                    <a:p>
                      <a:r>
                        <a:rPr lang="en-IN" dirty="0"/>
                        <a:t>Dr. Govindarajan J.</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AB-III Second Floor F303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Lab-II</a:t>
                      </a:r>
                    </a:p>
                  </a:txBody>
                  <a:tcPr/>
                </a:tc>
                <a:extLst>
                  <a:ext uri="{0D108BD9-81ED-4DB2-BD59-A6C34878D82A}">
                    <a16:rowId xmlns:a16="http://schemas.microsoft.com/office/drawing/2014/main" val="3515810187"/>
                  </a:ext>
                </a:extLst>
              </a:tr>
              <a:tr h="370840">
                <a:tc>
                  <a:txBody>
                    <a:bodyPr/>
                    <a:lstStyle/>
                    <a:p>
                      <a:r>
                        <a:rPr lang="en-IN" dirty="0"/>
                        <a:t>6</a:t>
                      </a:r>
                    </a:p>
                  </a:txBody>
                  <a:tcPr/>
                </a:tc>
                <a:tc>
                  <a:txBody>
                    <a:bodyPr/>
                    <a:lstStyle/>
                    <a:p>
                      <a:r>
                        <a:rPr lang="en-IN" dirty="0"/>
                        <a:t>CSE F</a:t>
                      </a:r>
                    </a:p>
                  </a:txBody>
                  <a:tcPr/>
                </a:tc>
                <a:tc>
                  <a:txBody>
                    <a:bodyPr/>
                    <a:lstStyle/>
                    <a:p>
                      <a:r>
                        <a:rPr lang="en-IN" dirty="0"/>
                        <a:t>Dr. Dhanya M. Dhanalakshmy</a:t>
                      </a:r>
                    </a:p>
                  </a:txBody>
                  <a:tcPr/>
                </a:tc>
                <a:tc>
                  <a:txBody>
                    <a:bodyPr/>
                    <a:lstStyle/>
                    <a:p>
                      <a:r>
                        <a:rPr lang="en-IN" dirty="0"/>
                        <a:t>AB-III Second Floor F305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a:t>
                      </a:r>
                    </a:p>
                  </a:txBody>
                  <a:tcPr/>
                </a:tc>
                <a:extLst>
                  <a:ext uri="{0D108BD9-81ED-4DB2-BD59-A6C34878D82A}">
                    <a16:rowId xmlns:a16="http://schemas.microsoft.com/office/drawing/2014/main" val="3758610443"/>
                  </a:ext>
                </a:extLst>
              </a:tr>
              <a:tr h="370840">
                <a:tc>
                  <a:txBody>
                    <a:bodyPr/>
                    <a:lstStyle/>
                    <a:p>
                      <a:r>
                        <a:rPr lang="en-IN" dirty="0"/>
                        <a:t>7</a:t>
                      </a:r>
                    </a:p>
                  </a:txBody>
                  <a:tcPr/>
                </a:tc>
                <a:tc>
                  <a:txBody>
                    <a:bodyPr/>
                    <a:lstStyle/>
                    <a:p>
                      <a:r>
                        <a:rPr lang="en-IN" dirty="0"/>
                        <a:t>CSE G</a:t>
                      </a:r>
                    </a:p>
                  </a:txBody>
                  <a:tcPr/>
                </a:tc>
                <a:tc>
                  <a:txBody>
                    <a:bodyPr/>
                    <a:lstStyle/>
                    <a:p>
                      <a:r>
                        <a:rPr lang="en-IN" dirty="0"/>
                        <a:t>Dr. </a:t>
                      </a:r>
                      <a:r>
                        <a:rPr lang="en-IN" dirty="0" err="1"/>
                        <a:t>Anbazhagan</a:t>
                      </a:r>
                      <a:r>
                        <a:rPr lang="en-IN" dirty="0"/>
                        <a:t> 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 Third Floor C411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a:t>
                      </a:r>
                    </a:p>
                  </a:txBody>
                  <a:tcPr/>
                </a:tc>
                <a:extLst>
                  <a:ext uri="{0D108BD9-81ED-4DB2-BD59-A6C34878D82A}">
                    <a16:rowId xmlns:a16="http://schemas.microsoft.com/office/drawing/2014/main" val="704061806"/>
                  </a:ext>
                </a:extLst>
              </a:tr>
              <a:tr h="370840">
                <a:tc>
                  <a:txBody>
                    <a:bodyPr/>
                    <a:lstStyle/>
                    <a:p>
                      <a:r>
                        <a:rPr lang="en-IN" dirty="0"/>
                        <a:t>8</a:t>
                      </a:r>
                    </a:p>
                  </a:txBody>
                  <a:tcPr/>
                </a:tc>
                <a:tc>
                  <a:txBody>
                    <a:bodyPr/>
                    <a:lstStyle/>
                    <a:p>
                      <a:r>
                        <a:rPr lang="en-IN" dirty="0"/>
                        <a:t>CSE H</a:t>
                      </a:r>
                    </a:p>
                  </a:txBody>
                  <a:tcPr/>
                </a:tc>
                <a:tc>
                  <a:txBody>
                    <a:bodyPr/>
                    <a:lstStyle/>
                    <a:p>
                      <a:r>
                        <a:rPr lang="en-IN" dirty="0"/>
                        <a:t>Mr. V. Dayanand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 Third Floor C412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AB-II Ground Floor Lab-I</a:t>
                      </a:r>
                    </a:p>
                  </a:txBody>
                  <a:tcPr/>
                </a:tc>
                <a:extLst>
                  <a:ext uri="{0D108BD9-81ED-4DB2-BD59-A6C34878D82A}">
                    <a16:rowId xmlns:a16="http://schemas.microsoft.com/office/drawing/2014/main" val="2752960611"/>
                  </a:ext>
                </a:extLst>
              </a:tr>
            </a:tbl>
          </a:graphicData>
        </a:graphic>
      </p:graphicFrame>
    </p:spTree>
    <p:extLst>
      <p:ext uri="{BB962C8B-B14F-4D97-AF65-F5344CB8AC3E}">
        <p14:creationId xmlns:p14="http://schemas.microsoft.com/office/powerpoint/2010/main" val="3012610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C642F-DF3B-3BA3-07E7-8E5AA4B844CF}"/>
              </a:ext>
            </a:extLst>
          </p:cNvPr>
          <p:cNvSpPr>
            <a:spLocks noGrp="1"/>
          </p:cNvSpPr>
          <p:nvPr>
            <p:ph type="title"/>
          </p:nvPr>
        </p:nvSpPr>
        <p:spPr/>
        <p:txBody>
          <a:bodyPr/>
          <a:lstStyle/>
          <a:p>
            <a:r>
              <a:rPr lang="en-IN" dirty="0"/>
              <a:t>Course Objectives</a:t>
            </a:r>
          </a:p>
        </p:txBody>
      </p:sp>
      <p:sp>
        <p:nvSpPr>
          <p:cNvPr id="5" name="Content Placeholder 4">
            <a:extLst>
              <a:ext uri="{FF2B5EF4-FFF2-40B4-BE49-F238E27FC236}">
                <a16:creationId xmlns:a16="http://schemas.microsoft.com/office/drawing/2014/main" id="{21413A39-F181-EFFD-1C68-4397A6E129B5}"/>
              </a:ext>
            </a:extLst>
          </p:cNvPr>
          <p:cNvSpPr>
            <a:spLocks noGrp="1"/>
          </p:cNvSpPr>
          <p:nvPr>
            <p:ph idx="1"/>
          </p:nvPr>
        </p:nvSpPr>
        <p:spPr/>
        <p:txBody>
          <a:bodyPr/>
          <a:lstStyle/>
          <a:p>
            <a:pPr algn="just"/>
            <a:r>
              <a:rPr lang="en-US" dirty="0"/>
              <a:t>The objective of this course is to introduce the computational aspects of problem-solving to the students. The course exposes computational thinking to the students through systematic treatment on algorithms, logical reasoning, and solutions. The course then introduces Python language, which will be used as a computational tool for both designing algorithms and solving problems. </a:t>
            </a:r>
            <a:endParaRPr lang="en-IN" dirty="0"/>
          </a:p>
        </p:txBody>
      </p:sp>
    </p:spTree>
    <p:extLst>
      <p:ext uri="{BB962C8B-B14F-4D97-AF65-F5344CB8AC3E}">
        <p14:creationId xmlns:p14="http://schemas.microsoft.com/office/powerpoint/2010/main" val="2181380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D4DD-2053-C1A3-B8F6-289E3F359E6A}"/>
              </a:ext>
            </a:extLst>
          </p:cNvPr>
          <p:cNvSpPr>
            <a:spLocks noGrp="1"/>
          </p:cNvSpPr>
          <p:nvPr>
            <p:ph type="title"/>
          </p:nvPr>
        </p:nvSpPr>
        <p:spPr/>
        <p:txBody>
          <a:bodyPr/>
          <a:lstStyle/>
          <a:p>
            <a:r>
              <a:rPr lang="en-IN" dirty="0"/>
              <a:t>Course Outcomes</a:t>
            </a:r>
          </a:p>
        </p:txBody>
      </p:sp>
      <p:sp>
        <p:nvSpPr>
          <p:cNvPr id="3" name="Content Placeholder 2">
            <a:extLst>
              <a:ext uri="{FF2B5EF4-FFF2-40B4-BE49-F238E27FC236}">
                <a16:creationId xmlns:a16="http://schemas.microsoft.com/office/drawing/2014/main" id="{FC251FB4-F9FD-4338-99E1-2E9DBFD5A5F8}"/>
              </a:ext>
            </a:extLst>
          </p:cNvPr>
          <p:cNvSpPr>
            <a:spLocks noGrp="1"/>
          </p:cNvSpPr>
          <p:nvPr>
            <p:ph idx="1"/>
          </p:nvPr>
        </p:nvSpPr>
        <p:spPr/>
        <p:txBody>
          <a:bodyPr>
            <a:normAutofit lnSpcReduction="10000"/>
          </a:bodyPr>
          <a:lstStyle/>
          <a:p>
            <a:pPr marL="0" indent="0">
              <a:buNone/>
            </a:pPr>
            <a:r>
              <a:rPr lang="en-US" dirty="0"/>
              <a:t>CO1: Apply algorithmic thinking to understand, define and solve problems. </a:t>
            </a:r>
          </a:p>
          <a:p>
            <a:pPr marL="0" indent="0">
              <a:buNone/>
            </a:pPr>
            <a:endParaRPr lang="en-US" dirty="0"/>
          </a:p>
          <a:p>
            <a:pPr marL="0" indent="0">
              <a:buNone/>
            </a:pPr>
            <a:r>
              <a:rPr lang="en-US" dirty="0"/>
              <a:t>CO2: Design and implement algorithm(s) for a given problem. </a:t>
            </a:r>
          </a:p>
          <a:p>
            <a:pPr marL="0" indent="0">
              <a:buNone/>
            </a:pPr>
            <a:endParaRPr lang="en-US" dirty="0"/>
          </a:p>
          <a:p>
            <a:pPr marL="0" indent="0">
              <a:buNone/>
            </a:pPr>
            <a:r>
              <a:rPr lang="en-US" dirty="0"/>
              <a:t>CO3: Apply the basic programming constructs for developing solutions and programs. </a:t>
            </a:r>
          </a:p>
          <a:p>
            <a:pPr marL="0" indent="0">
              <a:buNone/>
            </a:pPr>
            <a:endParaRPr lang="en-US" dirty="0"/>
          </a:p>
          <a:p>
            <a:pPr marL="0" indent="0">
              <a:buNone/>
            </a:pPr>
            <a:r>
              <a:rPr lang="en-US" dirty="0"/>
              <a:t>CO4: Analyze an algorithm by tracing its computational states, identifying bugs and correcting them.</a:t>
            </a:r>
            <a:endParaRPr lang="en-IN" dirty="0"/>
          </a:p>
        </p:txBody>
      </p:sp>
    </p:spTree>
    <p:extLst>
      <p:ext uri="{BB962C8B-B14F-4D97-AF65-F5344CB8AC3E}">
        <p14:creationId xmlns:p14="http://schemas.microsoft.com/office/powerpoint/2010/main" val="2158987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4B58B-BE86-5CED-94AD-AD2A8AC01E28}"/>
              </a:ext>
            </a:extLst>
          </p:cNvPr>
          <p:cNvSpPr>
            <a:spLocks noGrp="1"/>
          </p:cNvSpPr>
          <p:nvPr>
            <p:ph type="title"/>
          </p:nvPr>
        </p:nvSpPr>
        <p:spPr/>
        <p:txBody>
          <a:bodyPr/>
          <a:lstStyle/>
          <a:p>
            <a:r>
              <a:rPr lang="en-IN" dirty="0"/>
              <a:t>L-T-P-C and Evaluation Pattern</a:t>
            </a:r>
          </a:p>
        </p:txBody>
      </p:sp>
      <p:sp>
        <p:nvSpPr>
          <p:cNvPr id="3" name="Content Placeholder 2">
            <a:extLst>
              <a:ext uri="{FF2B5EF4-FFF2-40B4-BE49-F238E27FC236}">
                <a16:creationId xmlns:a16="http://schemas.microsoft.com/office/drawing/2014/main" id="{7A990776-2AFD-4406-2461-411B3BC87C58}"/>
              </a:ext>
            </a:extLst>
          </p:cNvPr>
          <p:cNvSpPr>
            <a:spLocks noGrp="1"/>
          </p:cNvSpPr>
          <p:nvPr>
            <p:ph idx="1"/>
          </p:nvPr>
        </p:nvSpPr>
        <p:spPr>
          <a:xfrm>
            <a:off x="838200" y="1598762"/>
            <a:ext cx="10515600" cy="4578201"/>
          </a:xfrm>
        </p:spPr>
        <p:txBody>
          <a:bodyPr/>
          <a:lstStyle/>
          <a:p>
            <a:r>
              <a:rPr lang="en-IN" dirty="0"/>
              <a:t>L-T-P: 3-0-2 (3 Theory slots + one 2-slot Lab session per week)</a:t>
            </a:r>
          </a:p>
          <a:p>
            <a:endParaRPr lang="en-IN" dirty="0"/>
          </a:p>
          <a:p>
            <a:r>
              <a:rPr lang="en-IN" dirty="0"/>
              <a:t>Credits: 4</a:t>
            </a:r>
          </a:p>
          <a:p>
            <a:endParaRPr lang="en-IN" dirty="0"/>
          </a:p>
          <a:p>
            <a:r>
              <a:rPr lang="en-IN" dirty="0"/>
              <a:t>Evaluation Pattern: 70:30</a:t>
            </a:r>
          </a:p>
          <a:p>
            <a:pPr lvl="1"/>
            <a:r>
              <a:rPr lang="en-IN" dirty="0"/>
              <a:t>Internal: 70</a:t>
            </a:r>
          </a:p>
          <a:p>
            <a:pPr lvl="2"/>
            <a:r>
              <a:rPr lang="en-IN" dirty="0"/>
              <a:t>Mid-Term: 20</a:t>
            </a:r>
          </a:p>
          <a:p>
            <a:pPr lvl="2"/>
            <a:r>
              <a:rPr lang="en-IN" dirty="0"/>
              <a:t>CA-Theory: 10</a:t>
            </a:r>
          </a:p>
          <a:p>
            <a:pPr lvl="2"/>
            <a:r>
              <a:rPr lang="en-IN" dirty="0"/>
              <a:t>CA-Laboratory: 40</a:t>
            </a:r>
          </a:p>
          <a:p>
            <a:pPr lvl="1"/>
            <a:r>
              <a:rPr lang="en-IN" dirty="0"/>
              <a:t>External: 30</a:t>
            </a:r>
          </a:p>
        </p:txBody>
      </p:sp>
    </p:spTree>
    <p:extLst>
      <p:ext uri="{BB962C8B-B14F-4D97-AF65-F5344CB8AC3E}">
        <p14:creationId xmlns:p14="http://schemas.microsoft.com/office/powerpoint/2010/main" val="3330209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F080B-88D6-A180-64C3-D58F7C0B1DB0}"/>
              </a:ext>
            </a:extLst>
          </p:cNvPr>
          <p:cNvSpPr>
            <a:spLocks noGrp="1"/>
          </p:cNvSpPr>
          <p:nvPr>
            <p:ph type="title"/>
          </p:nvPr>
        </p:nvSpPr>
        <p:spPr/>
        <p:txBody>
          <a:bodyPr/>
          <a:lstStyle/>
          <a:p>
            <a:r>
              <a:rPr lang="en-IN" dirty="0"/>
              <a:t>Syllabus</a:t>
            </a:r>
          </a:p>
        </p:txBody>
      </p:sp>
      <p:pic>
        <p:nvPicPr>
          <p:cNvPr id="5" name="Picture 4">
            <a:extLst>
              <a:ext uri="{FF2B5EF4-FFF2-40B4-BE49-F238E27FC236}">
                <a16:creationId xmlns:a16="http://schemas.microsoft.com/office/drawing/2014/main" id="{363887ED-9896-5FFC-164C-5A0B02C1BFD9}"/>
              </a:ext>
            </a:extLst>
          </p:cNvPr>
          <p:cNvPicPr>
            <a:picLocks noChangeAspect="1"/>
          </p:cNvPicPr>
          <p:nvPr/>
        </p:nvPicPr>
        <p:blipFill>
          <a:blip r:embed="rId2"/>
          <a:stretch>
            <a:fillRect/>
          </a:stretch>
        </p:blipFill>
        <p:spPr>
          <a:xfrm>
            <a:off x="514709" y="1690688"/>
            <a:ext cx="11162581" cy="4344352"/>
          </a:xfrm>
          <a:prstGeom prst="rect">
            <a:avLst/>
          </a:prstGeom>
        </p:spPr>
      </p:pic>
    </p:spTree>
    <p:extLst>
      <p:ext uri="{BB962C8B-B14F-4D97-AF65-F5344CB8AC3E}">
        <p14:creationId xmlns:p14="http://schemas.microsoft.com/office/powerpoint/2010/main" val="3664177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266B5-1844-8701-4C94-532359D1B564}"/>
              </a:ext>
            </a:extLst>
          </p:cNvPr>
          <p:cNvSpPr>
            <a:spLocks noGrp="1"/>
          </p:cNvSpPr>
          <p:nvPr>
            <p:ph type="title"/>
          </p:nvPr>
        </p:nvSpPr>
        <p:spPr>
          <a:xfrm>
            <a:off x="883920" y="71210"/>
            <a:ext cx="10515600" cy="711539"/>
          </a:xfrm>
        </p:spPr>
        <p:txBody>
          <a:bodyPr/>
          <a:lstStyle/>
          <a:p>
            <a:r>
              <a:rPr lang="en-IN" dirty="0"/>
              <a:t>Textbooks &amp; References</a:t>
            </a:r>
          </a:p>
        </p:txBody>
      </p:sp>
      <p:pic>
        <p:nvPicPr>
          <p:cNvPr id="5" name="Picture 4">
            <a:extLst>
              <a:ext uri="{FF2B5EF4-FFF2-40B4-BE49-F238E27FC236}">
                <a16:creationId xmlns:a16="http://schemas.microsoft.com/office/drawing/2014/main" id="{993C1AAE-9877-ECAD-173E-3A2D41E0359C}"/>
              </a:ext>
            </a:extLst>
          </p:cNvPr>
          <p:cNvPicPr>
            <a:picLocks noChangeAspect="1"/>
          </p:cNvPicPr>
          <p:nvPr/>
        </p:nvPicPr>
        <p:blipFill>
          <a:blip r:embed="rId2"/>
          <a:stretch>
            <a:fillRect/>
          </a:stretch>
        </p:blipFill>
        <p:spPr>
          <a:xfrm>
            <a:off x="45720" y="3697954"/>
            <a:ext cx="12192000" cy="3184072"/>
          </a:xfrm>
          <a:prstGeom prst="rect">
            <a:avLst/>
          </a:prstGeom>
        </p:spPr>
      </p:pic>
      <p:pic>
        <p:nvPicPr>
          <p:cNvPr id="1026" name="Picture 2" descr="A book cover of a computer&#10;&#10;Description automatically generated">
            <a:extLst>
              <a:ext uri="{FF2B5EF4-FFF2-40B4-BE49-F238E27FC236}">
                <a16:creationId xmlns:a16="http://schemas.microsoft.com/office/drawing/2014/main" id="{DA3AED9E-96ED-36C2-7599-7E35D6549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926" y="906611"/>
            <a:ext cx="2061582" cy="2667481"/>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A book cover with text and red balls&#10;&#10;Description automatically generated">
            <a:extLst>
              <a:ext uri="{FF2B5EF4-FFF2-40B4-BE49-F238E27FC236}">
                <a16:creationId xmlns:a16="http://schemas.microsoft.com/office/drawing/2014/main" id="{49E896A8-B6CB-5598-3FC4-86E03D789A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4288" y="906611"/>
            <a:ext cx="1710649" cy="266748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book cover with a stack of wooden blocks&#10;&#10;Description automatically generated">
            <a:extLst>
              <a:ext uri="{FF2B5EF4-FFF2-40B4-BE49-F238E27FC236}">
                <a16:creationId xmlns:a16="http://schemas.microsoft.com/office/drawing/2014/main" id="{E8AD042A-A5B9-6B9B-E028-4531BBE752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11855" y="906612"/>
            <a:ext cx="1798000" cy="2667481"/>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A book cover with a blue and white background&#10;&#10;Description automatically generated">
            <a:extLst>
              <a:ext uri="{FF2B5EF4-FFF2-40B4-BE49-F238E27FC236}">
                <a16:creationId xmlns:a16="http://schemas.microsoft.com/office/drawing/2014/main" id="{B8D7A473-66DD-A462-E4B0-87EC25E0F9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58423" y="906612"/>
            <a:ext cx="1798000" cy="2667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566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67A07-BF5D-AEF0-605A-318E5575DDDE}"/>
              </a:ext>
            </a:extLst>
          </p:cNvPr>
          <p:cNvSpPr>
            <a:spLocks noGrp="1"/>
          </p:cNvSpPr>
          <p:nvPr>
            <p:ph type="title"/>
          </p:nvPr>
        </p:nvSpPr>
        <p:spPr>
          <a:xfrm>
            <a:off x="838200" y="43072"/>
            <a:ext cx="10515600" cy="658543"/>
          </a:xfrm>
        </p:spPr>
        <p:txBody>
          <a:bodyPr>
            <a:normAutofit fontScale="90000"/>
          </a:bodyPr>
          <a:lstStyle/>
          <a:p>
            <a:r>
              <a:rPr lang="en-IN"/>
              <a:t>Course Plan</a:t>
            </a:r>
            <a:endParaRPr lang="en-IN" dirty="0"/>
          </a:p>
        </p:txBody>
      </p:sp>
      <p:pic>
        <p:nvPicPr>
          <p:cNvPr id="6" name="Picture 5">
            <a:extLst>
              <a:ext uri="{FF2B5EF4-FFF2-40B4-BE49-F238E27FC236}">
                <a16:creationId xmlns:a16="http://schemas.microsoft.com/office/drawing/2014/main" id="{CF72B4AA-8FB7-4614-68D3-FC5AC1FD55D3}"/>
              </a:ext>
            </a:extLst>
          </p:cNvPr>
          <p:cNvPicPr>
            <a:picLocks noChangeAspect="1"/>
          </p:cNvPicPr>
          <p:nvPr/>
        </p:nvPicPr>
        <p:blipFill>
          <a:blip r:embed="rId2"/>
          <a:stretch>
            <a:fillRect/>
          </a:stretch>
        </p:blipFill>
        <p:spPr>
          <a:xfrm>
            <a:off x="4402183" y="43072"/>
            <a:ext cx="5976257" cy="6771856"/>
          </a:xfrm>
          <a:prstGeom prst="rect">
            <a:avLst/>
          </a:prstGeom>
        </p:spPr>
      </p:pic>
    </p:spTree>
    <p:extLst>
      <p:ext uri="{BB962C8B-B14F-4D97-AF65-F5344CB8AC3E}">
        <p14:creationId xmlns:p14="http://schemas.microsoft.com/office/powerpoint/2010/main" val="1492974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E9E45-E02B-1F89-8B60-7AD962C6613A}"/>
              </a:ext>
            </a:extLst>
          </p:cNvPr>
          <p:cNvSpPr>
            <a:spLocks noGrp="1"/>
          </p:cNvSpPr>
          <p:nvPr>
            <p:ph type="title"/>
          </p:nvPr>
        </p:nvSpPr>
        <p:spPr/>
        <p:txBody>
          <a:bodyPr/>
          <a:lstStyle/>
          <a:p>
            <a:r>
              <a:rPr lang="en-IN" dirty="0"/>
              <a:t>Evaluation Pattern and Plan</a:t>
            </a:r>
          </a:p>
        </p:txBody>
      </p:sp>
      <p:pic>
        <p:nvPicPr>
          <p:cNvPr id="5" name="Picture 4">
            <a:extLst>
              <a:ext uri="{FF2B5EF4-FFF2-40B4-BE49-F238E27FC236}">
                <a16:creationId xmlns:a16="http://schemas.microsoft.com/office/drawing/2014/main" id="{45F43764-0142-F346-F11D-9565B1B234CD}"/>
              </a:ext>
            </a:extLst>
          </p:cNvPr>
          <p:cNvPicPr>
            <a:picLocks noChangeAspect="1"/>
          </p:cNvPicPr>
          <p:nvPr/>
        </p:nvPicPr>
        <p:blipFill>
          <a:blip r:embed="rId2"/>
          <a:stretch>
            <a:fillRect/>
          </a:stretch>
        </p:blipFill>
        <p:spPr>
          <a:xfrm>
            <a:off x="1985320" y="1615745"/>
            <a:ext cx="8221359" cy="4708462"/>
          </a:xfrm>
          <a:prstGeom prst="rect">
            <a:avLst/>
          </a:prstGeom>
        </p:spPr>
      </p:pic>
    </p:spTree>
    <p:extLst>
      <p:ext uri="{BB962C8B-B14F-4D97-AF65-F5344CB8AC3E}">
        <p14:creationId xmlns:p14="http://schemas.microsoft.com/office/powerpoint/2010/main" val="1679788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703</TotalTime>
  <Words>413</Words>
  <Application>Microsoft Office PowerPoint</Application>
  <PresentationFormat>Widescreen</PresentationFormat>
  <Paragraphs>91</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Display</vt:lpstr>
      <vt:lpstr>Arial</vt:lpstr>
      <vt:lpstr>Calibri</vt:lpstr>
      <vt:lpstr>Century Schoolbook</vt:lpstr>
      <vt:lpstr>Wingdings</vt:lpstr>
      <vt:lpstr>Office Theme</vt:lpstr>
      <vt:lpstr>23CSE101 Computational Problem Solving</vt:lpstr>
      <vt:lpstr>Faculty Details</vt:lpstr>
      <vt:lpstr>Course Objectives</vt:lpstr>
      <vt:lpstr>Course Outcomes</vt:lpstr>
      <vt:lpstr>L-T-P-C and Evaluation Pattern</vt:lpstr>
      <vt:lpstr>Syllabus</vt:lpstr>
      <vt:lpstr>Textbooks &amp; References</vt:lpstr>
      <vt:lpstr>Course Plan</vt:lpstr>
      <vt:lpstr>Evaluation Pattern and Plan</vt:lpstr>
      <vt:lpstr>Tools to be used</vt:lpstr>
      <vt:lpstr>Happy Learning </vt:lpstr>
      <vt:lpstr>Let’s hear a story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Dhanya M. Dhanalakshmy (CSE)</dc:creator>
  <cp:lastModifiedBy>Dhanya M. Dhanalakshmy (CSE)</cp:lastModifiedBy>
  <cp:revision>12</cp:revision>
  <dcterms:created xsi:type="dcterms:W3CDTF">2024-08-02T03:57:44Z</dcterms:created>
  <dcterms:modified xsi:type="dcterms:W3CDTF">2024-08-06T06:47:04Z</dcterms:modified>
</cp:coreProperties>
</file>

<file path=docProps/thumbnail.jpeg>
</file>